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7.jpg" ContentType="image/jpeg"/>
  <Override PartName="/ppt/media/image31.jpg" ContentType="image/jpeg"/>
  <Override PartName="/ppt/media/image37.jpg" ContentType="image/jpeg"/>
  <Override PartName="/ppt/media/image40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4" r:id="rId4"/>
    <p:sldId id="259" r:id="rId5"/>
    <p:sldId id="489" r:id="rId6"/>
    <p:sldId id="371" r:id="rId7"/>
    <p:sldId id="372" r:id="rId8"/>
    <p:sldId id="305" r:id="rId9"/>
    <p:sldId id="338" r:id="rId10"/>
    <p:sldId id="339" r:id="rId11"/>
    <p:sldId id="341" r:id="rId12"/>
    <p:sldId id="373" r:id="rId13"/>
    <p:sldId id="344" r:id="rId14"/>
    <p:sldId id="345" r:id="rId15"/>
    <p:sldId id="374" r:id="rId16"/>
    <p:sldId id="349" r:id="rId17"/>
    <p:sldId id="375" r:id="rId18"/>
    <p:sldId id="272" r:id="rId19"/>
    <p:sldId id="342" r:id="rId20"/>
    <p:sldId id="369" r:id="rId21"/>
    <p:sldId id="366" r:id="rId22"/>
    <p:sldId id="343" r:id="rId23"/>
    <p:sldId id="376" r:id="rId24"/>
    <p:sldId id="304" r:id="rId25"/>
    <p:sldId id="300" r:id="rId26"/>
    <p:sldId id="281" r:id="rId27"/>
    <p:sldId id="364" r:id="rId28"/>
    <p:sldId id="377" r:id="rId29"/>
    <p:sldId id="301" r:id="rId30"/>
    <p:sldId id="302" r:id="rId31"/>
    <p:sldId id="335" r:id="rId3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8"/>
    <p:restoredTop sz="94719"/>
  </p:normalViewPr>
  <p:slideViewPr>
    <p:cSldViewPr>
      <p:cViewPr varScale="1">
        <p:scale>
          <a:sx n="196" d="100"/>
          <a:sy n="196" d="100"/>
        </p:scale>
        <p:origin x="4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10.07.2024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br.com/ru/articles/30925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ann-benchmarks.com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avito/articles/488658/" TargetMode="External"/><Relationship Id="rId2" Type="http://schemas.openxmlformats.org/officeDocument/2006/relationships/hyperlink" Target="https://habr.com/ru/companies/okkamgroup/articles/509204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facebookresearch/faiss/wiki/Guidelines-to-choose-an-index" TargetMode="External"/><Relationship Id="rId4" Type="http://schemas.openxmlformats.org/officeDocument/2006/relationships/hyperlink" Target="https://mccormickml.com/2017/10/13/product-quantizer-tutorial-part-1/#exhaustive-search-with-approximate-distance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otify/annoy" TargetMode="External"/><Relationship Id="rId13" Type="http://schemas.openxmlformats.org/officeDocument/2006/relationships/hyperlink" Target="https://medium.com/analytics-vidhya/scann-faster-vector-similarity-search-69af769ad474" TargetMode="External"/><Relationship Id="rId3" Type="http://schemas.openxmlformats.org/officeDocument/2006/relationships/hyperlink" Target="https://newtechaudit.ru/postroenie-diagrammy-voronogo-v-python-dlya-zadach-vizualizaczii/" TargetMode="External"/><Relationship Id="rId7" Type="http://schemas.openxmlformats.org/officeDocument/2006/relationships/hyperlink" Target="https://erikbern.com/2015/10/01/nearest-neighbors-and-vector-models-part-2-how-to-search-in-high-dimensional-spaces.html" TargetMode="External"/><Relationship Id="rId12" Type="http://schemas.openxmlformats.org/officeDocument/2006/relationships/hyperlink" Target="https://medium.com/@DataPlayer/scalable-approximate-nearest-neighbour-search-using-googles-scann-and-facebook-s-faiss-3e84df25ba" TargetMode="External"/><Relationship Id="rId17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mccormickml.com/2017/10/13/product-quantizer-tutorial-part-1/#exhaustive-search-with-approximate-distanc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rikbern.com/2015/09/24/nearest-neighbor-methods-vector-models-part-1" TargetMode="External"/><Relationship Id="rId11" Type="http://schemas.openxmlformats.org/officeDocument/2006/relationships/hyperlink" Target="https://medium.com/@kumon/similarity-search-scann-and-4-bit-pq-ab98766b32bd" TargetMode="External"/><Relationship Id="rId5" Type="http://schemas.openxmlformats.org/officeDocument/2006/relationships/hyperlink" Target="https://medium.com/gsi-technology/ann-benchmarks-a-data-scientists-journey-to-billion-scale-performance-db191f043a27" TargetMode="External"/><Relationship Id="rId15" Type="http://schemas.openxmlformats.org/officeDocument/2006/relationships/hyperlink" Target="https://habr.com/ru/companies/avito/articles/488658/" TargetMode="External"/><Relationship Id="rId10" Type="http://schemas.openxmlformats.org/officeDocument/2006/relationships/hyperlink" Target="https://scikit-learn.org/stable/auto_examples/neighbors/approximate_nearest_neighbors.html" TargetMode="External"/><Relationship Id="rId4" Type="http://schemas.openxmlformats.org/officeDocument/2006/relationships/hyperlink" Target="https://medium.com/gsi-technology/how-to-benchmark-ann-algorithms-a9f1cef6be08" TargetMode="External"/><Relationship Id="rId9" Type="http://schemas.openxmlformats.org/officeDocument/2006/relationships/hyperlink" Target="https://sds-aau.github.io/M3Port19/portfolio/ann/" TargetMode="External"/><Relationship Id="rId14" Type="http://schemas.openxmlformats.org/officeDocument/2006/relationships/hyperlink" Target="https://habr.com/ru/companies/okkamgroup/articles/50920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sz="5600" spc="20" dirty="0">
                <a:solidFill>
                  <a:srgbClr val="FFFFFF"/>
                </a:solidFill>
              </a:rPr>
              <a:t>Advanced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Поиск нечетких дублей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поиска нечетких дублей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4191000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65" dirty="0">
                <a:cs typeface="Microsoft Sans Serif"/>
              </a:rPr>
              <a:t>Shazam</a:t>
            </a:r>
            <a:r>
              <a:rPr spc="-2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-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поиск</a:t>
            </a:r>
            <a:r>
              <a:rPr spc="1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музыкального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трека</a:t>
            </a:r>
            <a:r>
              <a:rPr spc="1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зашумленному</a:t>
            </a:r>
            <a:r>
              <a:rPr spc="5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фрагменту.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Поиск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дублирующихся</a:t>
            </a:r>
            <a:r>
              <a:rPr spc="7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постов</a:t>
            </a:r>
            <a:r>
              <a:rPr spc="15" dirty="0">
                <a:cs typeface="Microsoft Sans Serif"/>
              </a:rPr>
              <a:t> “перезаливок”</a:t>
            </a:r>
            <a:r>
              <a:rPr spc="45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5" dirty="0">
                <a:cs typeface="Microsoft Sans Serif"/>
              </a:rPr>
              <a:t>UGC</a:t>
            </a:r>
            <a:r>
              <a:rPr spc="1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сервисах.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55" dirty="0">
                <a:cs typeface="Microsoft Sans Serif"/>
              </a:rPr>
              <a:t>Детекция</a:t>
            </a:r>
            <a:r>
              <a:rPr spc="45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нарушения</a:t>
            </a:r>
            <a:r>
              <a:rPr spc="-35" dirty="0">
                <a:cs typeface="Microsoft Sans Serif"/>
              </a:rPr>
              <a:t> </a:t>
            </a:r>
            <a:r>
              <a:rPr spc="-25" dirty="0">
                <a:cs typeface="Microsoft Sans Serif"/>
              </a:rPr>
              <a:t>авторских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прав.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Удаление</a:t>
            </a:r>
            <a:r>
              <a:rPr spc="9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дубликатов</a:t>
            </a:r>
            <a:r>
              <a:rPr spc="90" dirty="0">
                <a:cs typeface="Microsoft Sans Serif"/>
              </a:rPr>
              <a:t> </a:t>
            </a:r>
            <a:r>
              <a:rPr spc="-40" dirty="0">
                <a:cs typeface="Microsoft Sans Serif"/>
              </a:rPr>
              <a:t>из</a:t>
            </a:r>
            <a:r>
              <a:rPr spc="4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датасета,</a:t>
            </a:r>
            <a:r>
              <a:rPr spc="8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чтобы</a:t>
            </a:r>
            <a:r>
              <a:rPr spc="4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поднять</a:t>
            </a:r>
            <a:r>
              <a:rPr spc="1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качество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и</a:t>
            </a:r>
            <a:r>
              <a:rPr spc="4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скорость</a:t>
            </a:r>
            <a:r>
              <a:rPr spc="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тренировки.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Распознавание</a:t>
            </a:r>
            <a:r>
              <a:rPr spc="1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лиц.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Наука:</a:t>
            </a:r>
            <a:r>
              <a:rPr spc="4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написание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статей</a:t>
            </a:r>
            <a:r>
              <a:rPr spc="4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о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том,</a:t>
            </a:r>
            <a:r>
              <a:rPr spc="5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</a:t>
            </a:r>
            <a:r>
              <a:rPr spc="3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вы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нашли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дубликаты</a:t>
            </a:r>
            <a:r>
              <a:rPr spc="9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популярном</a:t>
            </a:r>
            <a:r>
              <a:rPr spc="6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датасете.</a:t>
            </a:r>
            <a:r>
              <a:rPr dirty="0">
                <a:cs typeface="Microsoft Sans Serif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D3DC7-359F-4547-88F7-9157D8D9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7407" y="1057274"/>
            <a:ext cx="4386181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или схожести между двумя объектами, явлениями или явлениями. Сходство есть числовая мера, которая определяет, насколько два объекта близки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E339A-D705-3275-6CAB-4458E85F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Наивное 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/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Наивный алгоритм поиска нечетких дубликатов: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Для каждой пары x1, x2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Вычисляем</a:t>
                </a:r>
                <a:r>
                  <a:rPr lang="en-US" dirty="0"/>
                  <a:t> </a:t>
                </a:r>
                <a:r>
                  <a:rPr lang="ru-RU" dirty="0"/>
                  <a:t>сходство: d(x1, x2)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Проверяем: d(x1, x2) &lt; t </a:t>
                </a:r>
              </a:p>
              <a:p>
                <a:r>
                  <a:rPr lang="ru-RU" dirty="0"/>
                  <a:t> </a:t>
                </a:r>
              </a:p>
              <a:p>
                <a:r>
                  <a:rPr lang="ru-RU" dirty="0"/>
                  <a:t>Сложность задачи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blipFill>
                <a:blip r:embed="rId2"/>
                <a:stretch>
                  <a:fillRect l="-985" t="-1379" b="-4828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ject 4">
            <a:extLst>
              <a:ext uri="{FF2B5EF4-FFF2-40B4-BE49-F238E27FC236}">
                <a16:creationId xmlns:a16="http://schemas.microsoft.com/office/drawing/2014/main" id="{0AA55C01-A745-49FE-130F-6714981645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1733550"/>
            <a:ext cx="3487430" cy="30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4FC0B-294B-2761-8A59-7E97ED31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491050" cy="1095900"/>
          </a:xfrm>
        </p:spPr>
        <p:txBody>
          <a:bodyPr/>
          <a:lstStyle/>
          <a:p>
            <a:r>
              <a:rPr lang="en-US" dirty="0"/>
              <a:t>Approximate Nearest Neighbor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73296-0F43-9549-8DEE-9102DB5D1214}"/>
              </a:ext>
            </a:extLst>
          </p:cNvPr>
          <p:cNvSpPr txBox="1"/>
          <p:nvPr/>
        </p:nvSpPr>
        <p:spPr>
          <a:xfrm>
            <a:off x="500550" y="1263791"/>
            <a:ext cx="8414850" cy="354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>
              <a:lnSpc>
                <a:spcPct val="114000"/>
              </a:lnSpc>
            </a:pPr>
            <a:r>
              <a:rPr lang="ru-RU" sz="1600" spc="-20" dirty="0">
                <a:cs typeface="Microsoft Sans Serif"/>
              </a:rPr>
              <a:t>Принцип:</a:t>
            </a:r>
            <a:r>
              <a:rPr lang="ru-RU" sz="1600" spc="8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найдем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i="1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наиболее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i="1" spc="-30" dirty="0">
                <a:cs typeface="Arial"/>
              </a:rPr>
              <a:t>вероятных</a:t>
            </a:r>
            <a:r>
              <a:rPr lang="ru-RU" sz="1600" i="1" spc="15" dirty="0">
                <a:cs typeface="Arial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соседей.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  <a:spcAft>
                <a:spcPts val="600"/>
              </a:spcAft>
            </a:pPr>
            <a:r>
              <a:rPr lang="ru-RU" sz="1600" spc="-10" dirty="0">
                <a:cs typeface="Microsoft Sans Serif"/>
              </a:rPr>
              <a:t>Сильный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выигрыш</a:t>
            </a:r>
            <a:r>
              <a:rPr lang="ru-RU" sz="1600" spc="6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скорости</a:t>
            </a:r>
            <a:r>
              <a:rPr lang="ru-RU" sz="1600" spc="-5" dirty="0">
                <a:cs typeface="Microsoft Sans Serif"/>
              </a:rPr>
              <a:t> </a:t>
            </a:r>
            <a:r>
              <a:rPr lang="ru-RU" sz="1600" spc="-35" dirty="0">
                <a:cs typeface="Microsoft Sans Serif"/>
              </a:rPr>
              <a:t>за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счет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потери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45" dirty="0" err="1">
                <a:cs typeface="Microsoft Sans Serif"/>
              </a:rPr>
              <a:t>Recall</a:t>
            </a:r>
            <a:r>
              <a:rPr lang="ru-RU" sz="1600" spc="-45" dirty="0">
                <a:cs typeface="Microsoft Sans Serif"/>
              </a:rPr>
              <a:t>.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</a:pPr>
            <a:r>
              <a:rPr lang="ru-RU" sz="1600" spc="55" dirty="0">
                <a:cs typeface="Microsoft Sans Serif"/>
              </a:rPr>
              <a:t>ANN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алгоритм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поиска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45" dirty="0">
                <a:cs typeface="Microsoft Sans Serif"/>
              </a:rPr>
              <a:t>нечетких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дубликатов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55" dirty="0">
                <a:cs typeface="Microsoft Sans Serif"/>
              </a:rPr>
              <a:t>Для</a:t>
            </a:r>
            <a:r>
              <a:rPr lang="ru-RU" sz="1600" spc="-20" dirty="0">
                <a:cs typeface="Microsoft Sans Serif"/>
              </a:rPr>
              <a:t> </a:t>
            </a:r>
            <a:r>
              <a:rPr lang="ru-RU" sz="1600" spc="-40" dirty="0">
                <a:cs typeface="Microsoft Sans Serif"/>
              </a:rPr>
              <a:t>каждого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элемента</a:t>
            </a:r>
            <a:r>
              <a:rPr lang="ru-RU" sz="1600" spc="-35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x1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30" dirty="0">
                <a:cs typeface="Microsoft Sans Serif"/>
              </a:rPr>
              <a:t>Находим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100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соседей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[x2,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x3,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x4,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x5,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170" dirty="0">
                <a:cs typeface="Microsoft Sans Serif"/>
              </a:rPr>
              <a:t>…,</a:t>
            </a:r>
            <a:r>
              <a:rPr lang="ru-RU" sz="1600" spc="375" dirty="0">
                <a:cs typeface="Microsoft Sans Serif"/>
              </a:rPr>
              <a:t> </a:t>
            </a:r>
            <a:r>
              <a:rPr lang="ru-RU" sz="1600" spc="-30" dirty="0" err="1">
                <a:cs typeface="Microsoft Sans Serif"/>
              </a:rPr>
              <a:t>xK</a:t>
            </a:r>
            <a:r>
              <a:rPr lang="ru-RU" sz="1600" spc="-30" dirty="0">
                <a:cs typeface="Microsoft Sans Serif"/>
              </a:rPr>
              <a:t>],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вычисляем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spcAft>
                <a:spcPts val="1200"/>
              </a:spcAft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20" dirty="0">
                <a:cs typeface="Microsoft Sans Serif"/>
              </a:rPr>
              <a:t>Проверяем:</a:t>
            </a:r>
            <a:r>
              <a:rPr lang="ru-RU" sz="1600" spc="-4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30" dirty="0">
                <a:cs typeface="Microsoft Sans Serif"/>
              </a:rPr>
              <a:t>&lt;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75" dirty="0">
                <a:cs typeface="Microsoft Sans Serif"/>
              </a:rPr>
              <a:t>t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dirty="0"/>
              <a:t>Сложность на построение индекса: O(N)</a:t>
            </a:r>
          </a:p>
          <a:p>
            <a:pPr marL="24765" marR="3863975">
              <a:lnSpc>
                <a:spcPct val="114000"/>
              </a:lnSpc>
              <a:spcAft>
                <a:spcPts val="1200"/>
              </a:spcAft>
            </a:pPr>
            <a:r>
              <a:rPr lang="ru-RU" sz="1600" dirty="0"/>
              <a:t>Сложность на поиск одного дубликата: O(n&lt;&lt; N) 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spc="-20" dirty="0">
                <a:cs typeface="Microsoft Sans Serif"/>
              </a:rPr>
              <a:t>Новая</a:t>
            </a:r>
            <a:r>
              <a:rPr lang="ru-RU" sz="1600" spc="-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проблема: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 err="1">
                <a:cs typeface="Microsoft Sans Serif"/>
              </a:rPr>
              <a:t>Positive</a:t>
            </a:r>
            <a:r>
              <a:rPr lang="ru-RU" sz="1600" spc="-20" dirty="0">
                <a:cs typeface="Microsoft Sans Serif"/>
              </a:rPr>
              <a:t>: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8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распознан</a:t>
            </a:r>
            <a:r>
              <a:rPr lang="ru-RU" sz="1600" spc="7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как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5" dirty="0" err="1">
                <a:cs typeface="Microsoft Sans Serif"/>
              </a:rPr>
              <a:t>Negative</a:t>
            </a:r>
            <a:r>
              <a:rPr lang="ru-RU" sz="1600" spc="15" dirty="0">
                <a:cs typeface="Microsoft Sans Serif"/>
              </a:rPr>
              <a:t>: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7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попал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3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</a:t>
            </a:r>
            <a:r>
              <a:rPr lang="ru-RU" sz="1600" dirty="0">
                <a:cs typeface="Microsoft Sans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02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9E1C-E1C0-6B4D-9475-D8AB0D8A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поиска нечетких дублей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C4D3-3ED0-324A-B368-1F3BF6F553EA}"/>
              </a:ext>
            </a:extLst>
          </p:cNvPr>
          <p:cNvSpPr txBox="1"/>
          <p:nvPr/>
        </p:nvSpPr>
        <p:spPr>
          <a:xfrm>
            <a:off x="7568080" y="441361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ы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84064-9231-3F42-B382-AB843130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3077" r="4820" b="13077"/>
          <a:stretch/>
        </p:blipFill>
        <p:spPr>
          <a:xfrm>
            <a:off x="487580" y="1123950"/>
            <a:ext cx="1773643" cy="100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238A6-F1DE-9E49-8D11-5EA5C6FED0FC}"/>
              </a:ext>
            </a:extLst>
          </p:cNvPr>
          <p:cNvSpPr txBox="1"/>
          <p:nvPr/>
        </p:nvSpPr>
        <p:spPr>
          <a:xfrm>
            <a:off x="487580" y="2204043"/>
            <a:ext cx="192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сходства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84211B-AA0F-464C-8E92-BEF4372B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9" y="2893042"/>
            <a:ext cx="2540000" cy="1384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0DD99-DF4E-5F47-9D73-293D2BECD2DA}"/>
              </a:ext>
            </a:extLst>
          </p:cNvPr>
          <p:cNvSpPr txBox="1"/>
          <p:nvPr/>
        </p:nvSpPr>
        <p:spPr>
          <a:xfrm>
            <a:off x="225655" y="4247674"/>
            <a:ext cx="277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векторны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представлени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1469D5-C0AE-9F48-9943-C053AFE92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2" y="2876550"/>
            <a:ext cx="1643208" cy="16432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82CAF-CC0E-CE4A-88DF-C1BE58F11C3F}"/>
              </a:ext>
            </a:extLst>
          </p:cNvPr>
          <p:cNvSpPr txBox="1"/>
          <p:nvPr/>
        </p:nvSpPr>
        <p:spPr>
          <a:xfrm>
            <a:off x="4003201" y="4633488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Индексирование по деревьям</a:t>
            </a:r>
            <a:endParaRPr lang="en-T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5198A-45FF-074B-89AC-3500F43F4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9" t="44000" r="18019"/>
          <a:stretch/>
        </p:blipFill>
        <p:spPr>
          <a:xfrm>
            <a:off x="4172814" y="3071387"/>
            <a:ext cx="2869311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2638E-89B5-A748-BD97-2DB2FE57ED26}"/>
              </a:ext>
            </a:extLst>
          </p:cNvPr>
          <p:cNvSpPr txBox="1"/>
          <p:nvPr/>
        </p:nvSpPr>
        <p:spPr>
          <a:xfrm>
            <a:off x="2691556" y="28683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кластеризаци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396F5-FFE8-7140-8EDE-072F21C9B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99" y="998520"/>
            <a:ext cx="2010921" cy="1956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49EB33-480C-EB43-BFE0-DB6617067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01" y="1089187"/>
            <a:ext cx="2819400" cy="1181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293793-3189-FB44-A50C-752920E66CEF}"/>
              </a:ext>
            </a:extLst>
          </p:cNvPr>
          <p:cNvSpPr txBox="1"/>
          <p:nvPr/>
        </p:nvSpPr>
        <p:spPr>
          <a:xfrm>
            <a:off x="5056801" y="2252539"/>
            <a:ext cx="36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Индексирование по хеш-функциям</a:t>
            </a:r>
          </a:p>
        </p:txBody>
      </p:sp>
    </p:spTree>
    <p:extLst>
      <p:ext uri="{BB962C8B-B14F-4D97-AF65-F5344CB8AC3E}">
        <p14:creationId xmlns:p14="http://schemas.microsoft.com/office/powerpoint/2010/main" val="143854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43416-D74C-C0A5-850E-4D969AB3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/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«в лоб».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4</m:t>
                        </m:r>
                      </m:sup>
                    </m:sSup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путём пересечения полуплоскостей. Сложность:</a:t>
                </a:r>
                <a:r>
                  <a:rPr lang="en-US" sz="1800" spc="-30" dirty="0"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dPr>
                          <m:e>
                            <m: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</a:t>
                </a:r>
                <a:r>
                  <a:rPr lang="ru-RU" sz="1800" spc="-30" dirty="0" err="1">
                    <a:cs typeface="Microsoft Sans Serif"/>
                  </a:rPr>
                  <a:t>Форчуна</a:t>
                </a:r>
                <a:r>
                  <a:rPr lang="ru-RU" sz="1800" spc="-30" dirty="0">
                    <a:cs typeface="Microsoft Sans Serif"/>
                  </a:rPr>
                  <a:t> построения диаграммы Вороного на плоскости.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Рекурсивный алгоритм построения диаграммы Вороного. Сложность: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dirty="0">
                    <a:cs typeface="Microsoft Sans Serif"/>
                  </a:rPr>
                  <a:t>.</a:t>
                </a:r>
                <a:endParaRPr lang="ru-RU" sz="1800" dirty="0">
                  <a:cs typeface="Microsoft Sans Serif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blipFill>
                <a:blip r:embed="rId2"/>
                <a:stretch>
                  <a:fillRect l="-817" t="-704" b="-211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533E6AC-A222-AF44-8CE8-BD340A3CE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78674"/>
            <a:ext cx="38862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839A3-534F-C44A-A0B1-9E8EE384A793}"/>
              </a:ext>
            </a:extLst>
          </p:cNvPr>
          <p:cNvSpPr txBox="1"/>
          <p:nvPr/>
        </p:nvSpPr>
        <p:spPr>
          <a:xfrm>
            <a:off x="345332" y="462811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hlinkClick r:id="rId4"/>
              </a:rPr>
              <a:t>Описание реализации алгоритмов</a:t>
            </a:r>
            <a:endParaRPr lang="en-TR" i="1" dirty="0"/>
          </a:p>
        </p:txBody>
      </p:sp>
    </p:spTree>
    <p:extLst>
      <p:ext uri="{BB962C8B-B14F-4D97-AF65-F5344CB8AC3E}">
        <p14:creationId xmlns:p14="http://schemas.microsoft.com/office/powerpoint/2010/main" val="18201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DA20-38E4-F642-9985-38EA186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51509-DAA7-584E-9409-5E92B5B8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4926"/>
            <a:ext cx="35941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09D0-C1FF-6043-9317-8C2B2D87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6" b="40000"/>
          <a:stretch/>
        </p:blipFill>
        <p:spPr>
          <a:xfrm>
            <a:off x="2590800" y="971550"/>
            <a:ext cx="182231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1BFFC-5F51-794E-A266-1C322CB8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6" y="3151551"/>
            <a:ext cx="4587286" cy="17306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3A65B6-2D8E-2C43-A49E-3C112208D6D5}"/>
              </a:ext>
            </a:extLst>
          </p:cNvPr>
          <p:cNvGrpSpPr/>
          <p:nvPr/>
        </p:nvGrpSpPr>
        <p:grpSpPr>
          <a:xfrm>
            <a:off x="4778829" y="1113238"/>
            <a:ext cx="3194834" cy="1545424"/>
            <a:chOff x="4495800" y="1254926"/>
            <a:chExt cx="3194834" cy="1545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A13FB6-73D1-2445-B9DB-83DA4800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6" t="55272"/>
            <a:stretch/>
          </p:blipFill>
          <p:spPr>
            <a:xfrm>
              <a:off x="4678113" y="1437051"/>
              <a:ext cx="3012521" cy="13632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24F704-94D6-CB46-869E-D506E3301D6C}"/>
                </a:ext>
              </a:extLst>
            </p:cNvPr>
            <p:cNvSpPr/>
            <p:nvPr/>
          </p:nvSpPr>
          <p:spPr>
            <a:xfrm>
              <a:off x="4495800" y="1254926"/>
              <a:ext cx="1600200" cy="631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CF5E0-058D-6D44-B31B-AABFF47D4D3D}"/>
              </a:ext>
            </a:extLst>
          </p:cNvPr>
          <p:cNvCxnSpPr>
            <a:cxnSpLocks/>
          </p:cNvCxnSpPr>
          <p:nvPr/>
        </p:nvCxnSpPr>
        <p:spPr>
          <a:xfrm>
            <a:off x="4625104" y="2112176"/>
            <a:ext cx="229330" cy="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71B4B-4867-E1EA-09A5-8E6CB60B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30724"/>
            <a:ext cx="9296400" cy="1095900"/>
          </a:xfrm>
        </p:spPr>
        <p:txBody>
          <a:bodyPr/>
          <a:lstStyle/>
          <a:p>
            <a:r>
              <a:rPr lang="ru-RU" sz="2800" dirty="0"/>
              <a:t>Посмотреть кто сейчас самый</a:t>
            </a:r>
            <a:r>
              <a:rPr lang="en-US" sz="2800" dirty="0"/>
              <a:t> </a:t>
            </a:r>
            <a:r>
              <a:rPr lang="ru-RU" sz="2800" dirty="0"/>
              <a:t>самый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653795-59FE-1E82-B3A1-17132A00A86E}"/>
              </a:ext>
            </a:extLst>
          </p:cNvPr>
          <p:cNvSpPr txBox="1"/>
          <p:nvPr/>
        </p:nvSpPr>
        <p:spPr>
          <a:xfrm>
            <a:off x="5081587" y="1113155"/>
            <a:ext cx="225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http://ann-benchmarks.com/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21CF10A-D523-E4A5-0BCB-775FC48F7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1352550"/>
            <a:ext cx="5257800" cy="3418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DDA71-0F29-9843-ADB4-BCA1CC246EEB}"/>
              </a:ext>
            </a:extLst>
          </p:cNvPr>
          <p:cNvSpPr txBox="1"/>
          <p:nvPr/>
        </p:nvSpPr>
        <p:spPr>
          <a:xfrm>
            <a:off x="762000" y="1885950"/>
            <a:ext cx="2521972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Faiss</a:t>
            </a:r>
            <a:r>
              <a:rPr lang="ru-RU" sz="2400" dirty="0"/>
              <a:t> (</a:t>
            </a:r>
            <a:r>
              <a:rPr lang="en-US" sz="2400" dirty="0" err="1"/>
              <a:t>facebook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Scann</a:t>
            </a:r>
            <a:r>
              <a:rPr lang="en-US" sz="2400" dirty="0"/>
              <a:t> (google)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Annoy (</a:t>
            </a:r>
            <a:r>
              <a:rPr lang="en-US" sz="2400" dirty="0" err="1"/>
              <a:t>spotify</a:t>
            </a:r>
            <a:r>
              <a:rPr lang="en-US" sz="2400" dirty="0"/>
              <a:t>)</a:t>
            </a: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1048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0F336-15AE-17E6-F33E-8CBB36E6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0724"/>
            <a:ext cx="9634050" cy="1095900"/>
          </a:xfrm>
        </p:spPr>
        <p:txBody>
          <a:bodyPr/>
          <a:lstStyle/>
          <a:p>
            <a:r>
              <a:rPr lang="en-US" sz="3000" dirty="0"/>
              <a:t>FAISS = Facebook AI Research Similarity Search</a:t>
            </a: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7863B-43B3-9940-902D-56F0873D14EF}"/>
              </a:ext>
            </a:extLst>
          </p:cNvPr>
          <p:cNvSpPr txBox="1"/>
          <p:nvPr/>
        </p:nvSpPr>
        <p:spPr>
          <a:xfrm>
            <a:off x="295390" y="1096449"/>
            <a:ext cx="465761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Основная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Набор данных «векторизуется»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Индекс </a:t>
            </a:r>
            <a:r>
              <a:rPr lang="ru-RU" dirty="0" err="1"/>
              <a:t>квантилизуется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Выбирается метрика сходства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индексу происходит поиск </a:t>
            </a:r>
            <a:r>
              <a:rPr lang="en-US" dirty="0"/>
              <a:t>k </a:t>
            </a:r>
            <a:r>
              <a:rPr lang="ru-RU" dirty="0"/>
              <a:t>соседей</a:t>
            </a:r>
          </a:p>
          <a:p>
            <a:r>
              <a:rPr lang="ru-RU" sz="1400" dirty="0"/>
              <a:t>Поскольку индекс </a:t>
            </a:r>
            <a:r>
              <a:rPr lang="ru-RU" sz="1400" dirty="0" err="1"/>
              <a:t>квантилизирован</a:t>
            </a:r>
            <a:r>
              <a:rPr lang="ru-RU" sz="1400" dirty="0"/>
              <a:t> то будут найдены «приблизительные» соседи</a:t>
            </a:r>
            <a:endParaRPr lang="en-T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1E565-E18E-7D42-A70B-ED962E9AC90F}"/>
              </a:ext>
            </a:extLst>
          </p:cNvPr>
          <p:cNvSpPr txBox="1"/>
          <p:nvPr/>
        </p:nvSpPr>
        <p:spPr>
          <a:xfrm>
            <a:off x="4791190" y="109644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Гиперпараметры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метрики схожести для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построения «приближенного»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квантилизации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3B1B1-234D-D04C-8729-86711DE7A014}"/>
              </a:ext>
            </a:extLst>
          </p:cNvPr>
          <p:cNvSpPr txBox="1"/>
          <p:nvPr/>
        </p:nvSpPr>
        <p:spPr>
          <a:xfrm>
            <a:off x="152400" y="3004664"/>
            <a:ext cx="78037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Примеры применения </a:t>
            </a:r>
            <a:r>
              <a:rPr lang="en-US" sz="1600" dirty="0" err="1"/>
              <a:t>faiss</a:t>
            </a:r>
            <a:r>
              <a:rPr lang="en-US" sz="1600" dirty="0"/>
              <a:t>:</a:t>
            </a:r>
          </a:p>
          <a:p>
            <a:r>
              <a:rPr lang="en-US" sz="1200" dirty="0">
                <a:hlinkClick r:id="rId2"/>
              </a:rPr>
              <a:t>https://habr.com/ru/companies/okkamgroup/articles/509204/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https://habr.com/ru/companies/avito/articles/488658/</a:t>
            </a:r>
            <a:r>
              <a:rPr lang="en-US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Квантилизация</a:t>
            </a:r>
            <a:r>
              <a:rPr lang="ru-RU" sz="1600" dirty="0"/>
              <a:t> индекса</a:t>
            </a:r>
          </a:p>
          <a:p>
            <a:r>
              <a:rPr lang="en-US" sz="1200" dirty="0">
                <a:hlinkClick r:id="rId4"/>
              </a:rPr>
              <a:t>https://mccormickml.com/2017/10/13/product-quantizer-tutorial-part-1/#exhaustive-search-with-approximate-distances</a:t>
            </a:r>
            <a:r>
              <a:rPr lang="ru-RU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Гайд</a:t>
            </a:r>
            <a:r>
              <a:rPr lang="ru-RU" sz="1600" dirty="0"/>
              <a:t> по выбору индекса</a:t>
            </a:r>
          </a:p>
          <a:p>
            <a:r>
              <a:rPr lang="en-US" sz="1200" dirty="0">
                <a:hlinkClick r:id="rId5"/>
              </a:rPr>
              <a:t>https://github.com/facebookresearch/faiss/wiki/Guidelines-to-choose-an-index</a:t>
            </a:r>
            <a:r>
              <a:rPr lang="ru-RU" sz="1200" dirty="0"/>
              <a:t> 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4812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5DF3F-6307-C544-AC16-9CC6FDCB1B7C}"/>
              </a:ext>
            </a:extLst>
          </p:cNvPr>
          <p:cNvSpPr txBox="1"/>
          <p:nvPr/>
        </p:nvSpPr>
        <p:spPr>
          <a:xfrm>
            <a:off x="562159" y="845323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Анизотропная </a:t>
            </a:r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A722-8AC2-D342-9924-6A681669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9" y="1200150"/>
            <a:ext cx="6141044" cy="213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721AF-CEFB-9E4A-A279-E651A442CF41}"/>
              </a:ext>
            </a:extLst>
          </p:cNvPr>
          <p:cNvSpPr txBox="1"/>
          <p:nvPr/>
        </p:nvSpPr>
        <p:spPr>
          <a:xfrm>
            <a:off x="562159" y="3638550"/>
            <a:ext cx="83532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Количество создаваемых листьев является квадратным корнем от количества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Размер выборки обучения всегда должен быть больше, чем количество созданных листьев/кластеров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129740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0F887-A7E1-224F-876A-BD1F89F98338}"/>
              </a:ext>
            </a:extLst>
          </p:cNvPr>
          <p:cNvSpPr txBox="1"/>
          <p:nvPr/>
        </p:nvSpPr>
        <p:spPr>
          <a:xfrm>
            <a:off x="228600" y="1047750"/>
            <a:ext cx="882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Чтобы вычислить ближайших соседей, 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annoy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 разделяет набор точек пополам и делает это рекурсивно, пока каждый набор не будет иметь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элементов. Обычно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около 100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.</a:t>
            </a:r>
            <a:endParaRPr lang="en-T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EF45-C96F-5D43-94FE-48EA838E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1755645"/>
            <a:ext cx="7935259" cy="2000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52000-143D-704D-A35C-5C41C84BAD31}"/>
              </a:ext>
            </a:extLst>
          </p:cNvPr>
          <p:cNvSpPr txBox="1"/>
          <p:nvPr/>
        </p:nvSpPr>
        <p:spPr>
          <a:xfrm>
            <a:off x="76199" y="3962526"/>
            <a:ext cx="8825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Annoy </a:t>
            </a:r>
            <a:r>
              <a:rPr lang="ru-RU" sz="1400" dirty="0"/>
              <a:t>может использовать статические файлы в качестве индексов. В частности, это означает, что вы можете передавать индекс между процессами. </a:t>
            </a:r>
          </a:p>
          <a:p>
            <a:r>
              <a:rPr lang="en-US" sz="1400" dirty="0"/>
              <a:t>Annoy </a:t>
            </a:r>
            <a:r>
              <a:rPr lang="ru-RU" sz="1400" dirty="0"/>
              <a:t>также отделяет создание индексов от их загрузки, поэтому вы можете передавать индексы в виде файлов.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421090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Диаграмма Вороного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3"/>
              </a:rPr>
              <a:t>https://newtechaudit.ru/postroenie-diagrammy-voronogo-v-python-dlya-zadach-vizualizaczii/</a:t>
            </a:r>
            <a:r>
              <a:rPr lang="ru-RU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 Algorithms benchmarks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https://medium.com/gsi-technology/how-to-benchmark-ann-algorithms-a9f1cef6be08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https://medium.com/gsi-technology/ann-benchmarks-a-data-scientists-journey-to-billion-scale-performance-db191f043a27</a:t>
            </a:r>
            <a:r>
              <a:rPr lang="en-US" sz="1300" dirty="0"/>
              <a:t> 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Annoy</a:t>
            </a:r>
            <a:endParaRPr lang="ru-RU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https://erikbern.com/2015/09/24/nearest-neighbor-methods-vector-models-part-1</a:t>
            </a:r>
            <a:r>
              <a:rPr lang="ru-RU" sz="1300" dirty="0"/>
              <a:t> 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</a:t>
            </a:r>
            <a:r>
              <a:rPr lang="en-US" sz="1300" dirty="0" err="1">
                <a:hlinkClick r:id="rId7"/>
              </a:rPr>
              <a:t>erikbern.com</a:t>
            </a:r>
            <a:r>
              <a:rPr lang="en-US" sz="1300" dirty="0">
                <a:hlinkClick r:id="rId7"/>
              </a:rPr>
              <a:t>/2015/10/01/nearest-neighbors-and-vector-models-part-2-how-to-search-in-high</a:t>
            </a:r>
            <a:r>
              <a:rPr lang="ru-RU" sz="1300" dirty="0">
                <a:hlinkClick r:id="rId7"/>
              </a:rPr>
              <a:t>-</a:t>
            </a:r>
            <a:r>
              <a:rPr lang="en-US" sz="1300" dirty="0">
                <a:hlinkClick r:id="rId7"/>
              </a:rPr>
              <a:t>dimensional-spaces.html</a:t>
            </a:r>
            <a:r>
              <a:rPr lang="ru-RU" sz="1300" dirty="0"/>
              <a:t> 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https://github.com/spotify/annoy</a:t>
            </a:r>
            <a:r>
              <a:rPr lang="ru-RU" sz="13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9"/>
              </a:rPr>
              <a:t>https://sds-aau.github.io/M3Port19/portfolio/ann/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ScaNN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10"/>
              </a:rPr>
              <a:t>https://scikit-learn.org/stable/auto_examples/neighbors/approximate_nearest_neighbors.html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1"/>
              </a:rPr>
              <a:t>https://medium.com/@kumon/similarity-search-scann-and-4-bit-pq-ab98766b32bd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2"/>
              </a:rPr>
              <a:t>https://medium.com/@DataPlayer/scalable-approximate-nearest-neighbour-search-using-googles-scann-and-facebook-s-faiss-3e84df25ba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3"/>
              </a:rPr>
              <a:t>https://medium.com/analytics-vidhya/scann-faster-vector-similarity-search-69af769ad474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200" dirty="0">
              <a:latin typeface="Microsoft Sans Serif"/>
              <a:cs typeface="Microsoft Sans Serif"/>
            </a:endParaRP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Faiss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4"/>
              </a:rPr>
              <a:t>https://habr.com/ru/companies/okkamgroup/articles/509204/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5"/>
              </a:rPr>
              <a:t>https://habr.com/ru/companies/avito/articles/488658/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6"/>
              </a:rPr>
              <a:t>https://mccormickml.com/2017/10/13/product-quantizer-tutorial-part-1/#exhaustive-search-with-approximate-distances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7"/>
              </a:rPr>
              <a:t>https://github.com/facebookresearch/faiss/wiki/Guidelines-to-choose-an-index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Поиск нечетких дублей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FC9D64F-4C9E-9745-AC7F-49018470CA32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</a:t>
            </a:r>
            <a:r>
              <a:rPr lang="ru-RU" dirty="0" err="1"/>
              <a:t>вебинары</a:t>
            </a:r>
            <a:br>
              <a:rPr lang="ru-RU" dirty="0"/>
            </a:br>
            <a:r>
              <a:rPr lang="en-US" sz="1800" dirty="0"/>
              <a:t>21.11 – </a:t>
            </a:r>
            <a:r>
              <a:rPr lang="ru-RU" sz="1800" dirty="0"/>
              <a:t>Построение </a:t>
            </a:r>
            <a:r>
              <a:rPr lang="en-US" sz="1800" dirty="0"/>
              <a:t>end-to-end </a:t>
            </a:r>
            <a:r>
              <a:rPr lang="ru-RU" sz="1800" dirty="0" err="1"/>
              <a:t>пайплайнов</a:t>
            </a:r>
            <a:r>
              <a:rPr lang="ru-RU" sz="1800" dirty="0"/>
              <a:t> и </a:t>
            </a:r>
            <a:r>
              <a:rPr lang="ru-RU" sz="1800" dirty="0" err="1"/>
              <a:t>сериализация</a:t>
            </a:r>
            <a:r>
              <a:rPr lang="ru-RU" sz="1800" dirty="0"/>
              <a:t> моделей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38D10BF5-ABA9-244A-A922-A6667FF32DA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/>
              <a:t>в</a:t>
            </a:r>
            <a:r>
              <a:rPr spc="-20" dirty="0"/>
              <a:t> </a:t>
            </a:r>
            <a:r>
              <a:rPr spc="-30" dirty="0"/>
              <a:t>чат</a:t>
            </a:r>
            <a:r>
              <a:rPr spc="-20" dirty="0"/>
              <a:t> </a:t>
            </a:r>
            <a:r>
              <a:rPr spc="15" dirty="0"/>
              <a:t>или</a:t>
            </a:r>
            <a:r>
              <a:rPr spc="-20" dirty="0"/>
              <a:t> </a:t>
            </a:r>
            <a:r>
              <a:rPr spc="-5" dirty="0"/>
              <a:t>голосом</a:t>
            </a:r>
          </a:p>
          <a:p>
            <a:pPr>
              <a:lnSpc>
                <a:spcPct val="100000"/>
              </a:lnSpc>
            </a:pPr>
            <a:endParaRPr sz="170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78596"/>
              </p:ext>
            </p:extLst>
          </p:nvPr>
        </p:nvGraphicFramePr>
        <p:xfrm>
          <a:off x="846750" y="1649963"/>
          <a:ext cx="7239000" cy="703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Рассмотреть методы быстрого, но нечеткого поиска ближайших соседей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Применить рассмотренные методы для выделения нечетких дублей из набора объектов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4210169466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Алгоритмы приблизительного поиска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нежесткого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матчинга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415498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63805" y="2585728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Диаграмма Вороного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63207" y="316274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Faiss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H="1" flipV="1">
            <a:off x="740238" y="1603597"/>
            <a:ext cx="11347" cy="585115"/>
          </a:xfrm>
          <a:prstGeom prst="curvedConnector3">
            <a:avLst>
              <a:gd name="adj1" fmla="val -201462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63207" y="2773828"/>
            <a:ext cx="598" cy="577014"/>
          </a:xfrm>
          <a:prstGeom prst="curvedConnector3">
            <a:avLst>
              <a:gd name="adj1" fmla="val 3832742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63207" y="373975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63207" y="3350842"/>
            <a:ext cx="12700" cy="57701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51586" y="2000613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 и методы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51585" y="2188712"/>
            <a:ext cx="12219" cy="585115"/>
          </a:xfrm>
          <a:prstGeom prst="curvedConnector3">
            <a:avLst>
              <a:gd name="adj1" fmla="val -187085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6584F8-FF6B-E04F-BCBF-E16DF9AC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14" y="1119148"/>
            <a:ext cx="4834786" cy="3263480"/>
          </a:xfrm>
          <a:prstGeom prst="rect">
            <a:avLst/>
          </a:prstGeom>
          <a:ln>
            <a:noFill/>
          </a:ln>
          <a:effectLst>
            <a:outerShdw blurRad="50800" dist="50800" dir="6892208" sx="1000" sy="1000" algn="ctr" rotWithShape="0">
              <a:srgbClr val="000000">
                <a:alpha val="0"/>
              </a:srgbClr>
            </a:outerShdw>
            <a:reflection endPos="0" dist="50800" dir="5400000" sy="-100000" algn="bl" rotWithShape="0"/>
            <a:softEdge rad="269352"/>
          </a:effectLst>
        </p:spPr>
      </p:pic>
      <p:sp>
        <p:nvSpPr>
          <p:cNvPr id="14" name="Google Shape;238;p37">
            <a:extLst>
              <a:ext uri="{FF2B5EF4-FFF2-40B4-BE49-F238E27FC236}">
                <a16:creationId xmlns:a16="http://schemas.microsoft.com/office/drawing/2014/main" id="{320836DF-149E-A345-BFC3-EB5E96264948}"/>
              </a:ext>
            </a:extLst>
          </p:cNvPr>
          <p:cNvSpPr/>
          <p:nvPr/>
        </p:nvSpPr>
        <p:spPr>
          <a:xfrm>
            <a:off x="752794" y="431677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Annoy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242;p37">
            <a:extLst>
              <a:ext uri="{FF2B5EF4-FFF2-40B4-BE49-F238E27FC236}">
                <a16:creationId xmlns:a16="http://schemas.microsoft.com/office/drawing/2014/main" id="{DE912331-9A4E-4847-BD91-9FA3A087740D}"/>
              </a:ext>
            </a:extLst>
          </p:cNvPr>
          <p:cNvCxnSpPr>
            <a:cxnSpLocks/>
            <a:stCxn id="2" idx="1"/>
            <a:endCxn id="14" idx="1"/>
          </p:cNvCxnSpPr>
          <p:nvPr/>
        </p:nvCxnSpPr>
        <p:spPr>
          <a:xfrm rot="10800000" flipV="1">
            <a:off x="752795" y="3927856"/>
            <a:ext cx="10413" cy="577014"/>
          </a:xfrm>
          <a:prstGeom prst="curvedConnector3">
            <a:avLst>
              <a:gd name="adj1" fmla="val 22953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E2BAF-721A-E6C6-DE1F-7D1B72D3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Нечеткие Дубликаты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18506-1F2D-164D-94AF-AF464FB0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12382"/>
          <a:stretch/>
        </p:blipFill>
        <p:spPr>
          <a:xfrm>
            <a:off x="457200" y="1276350"/>
            <a:ext cx="840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6392</TotalTime>
  <Words>1427</Words>
  <Application>Microsoft Macintosh PowerPoint</Application>
  <PresentationFormat>On-screen Show (16:9)</PresentationFormat>
  <Paragraphs>268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Apple Chancery</vt:lpstr>
      <vt:lpstr>Arial</vt:lpstr>
      <vt:lpstr>Calibri</vt:lpstr>
      <vt:lpstr>Cambria Math</vt:lpstr>
      <vt:lpstr>Google Sans</vt:lpstr>
      <vt:lpstr>Microsoft Sans Serif</vt:lpstr>
      <vt:lpstr>Roboto</vt:lpstr>
      <vt:lpstr>Roboto</vt:lpstr>
      <vt:lpstr>Söhne</vt:lpstr>
      <vt:lpstr>Office Theme</vt:lpstr>
      <vt:lpstr>ML Advanced Поиск нечетких дублей</vt:lpstr>
      <vt:lpstr>Проверить, идет ли запись</vt:lpstr>
      <vt:lpstr>ML Advanced Поиск нечетких дублей</vt:lpstr>
      <vt:lpstr>Правила вебинара</vt:lpstr>
      <vt:lpstr>Карта курса</vt:lpstr>
      <vt:lpstr>Цели вебинара</vt:lpstr>
      <vt:lpstr>Смысл</vt:lpstr>
      <vt:lpstr>Маршрут вебинара</vt:lpstr>
      <vt:lpstr>Нечеткие Дубликаты</vt:lpstr>
      <vt:lpstr>Задачи поиска нечетких дублей</vt:lpstr>
      <vt:lpstr>Сходство</vt:lpstr>
      <vt:lpstr>Метрики сходства</vt:lpstr>
      <vt:lpstr>Наивное решение</vt:lpstr>
      <vt:lpstr>Approximate Nearest Neighbor</vt:lpstr>
      <vt:lpstr>Методы поиска нечетких дублей</vt:lpstr>
      <vt:lpstr>Диаграмма Вороного</vt:lpstr>
      <vt:lpstr>Квантилизация</vt:lpstr>
      <vt:lpstr>Вопросы?</vt:lpstr>
      <vt:lpstr>Алгоритмы</vt:lpstr>
      <vt:lpstr>Посмотреть кто сейчас самый самый</vt:lpstr>
      <vt:lpstr>FAISS = Facebook AI Research Similarity Search</vt:lpstr>
      <vt:lpstr>SCANN</vt:lpstr>
      <vt:lpstr>Annoy</vt:lpstr>
      <vt:lpstr>Вопросы?</vt:lpstr>
      <vt:lpstr>Практика</vt:lpstr>
      <vt:lpstr>Список материалов для изучения</vt:lpstr>
      <vt:lpstr>Вопросы?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21.11 – Построение end-to-end пайплайнов и сериализация моделей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73</cp:revision>
  <dcterms:created xsi:type="dcterms:W3CDTF">2023-10-10T14:19:39Z</dcterms:created>
  <dcterms:modified xsi:type="dcterms:W3CDTF">2024-07-10T16:24:15Z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